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63" r:id="rId3"/>
    <p:sldId id="257" r:id="rId4"/>
    <p:sldId id="258" r:id="rId5"/>
    <p:sldId id="262" r:id="rId6"/>
    <p:sldId id="259" r:id="rId7"/>
    <p:sldId id="260" r:id="rId8"/>
    <p:sldId id="261" r:id="rId9"/>
    <p:sldId id="264"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4654"/>
  </p:normalViewPr>
  <p:slideViewPr>
    <p:cSldViewPr snapToGrid="0">
      <p:cViewPr varScale="1">
        <p:scale>
          <a:sx n="90" d="100"/>
          <a:sy n="90" d="100"/>
        </p:scale>
        <p:origin x="232" y="5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B77D21-FF57-17EC-23A6-F5F732EDE7B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337230F-844E-7110-F472-BF0CB8CC5CA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EA8AD1E-A0FB-AEF4-AA57-C64D769D27B3}"/>
              </a:ext>
            </a:extLst>
          </p:cNvPr>
          <p:cNvSpPr>
            <a:spLocks noGrp="1"/>
          </p:cNvSpPr>
          <p:nvPr>
            <p:ph type="dt" sz="half" idx="10"/>
          </p:nvPr>
        </p:nvSpPr>
        <p:spPr/>
        <p:txBody>
          <a:bodyPr/>
          <a:lstStyle/>
          <a:p>
            <a:fld id="{14C063DE-0E0A-1742-84AE-1FA908E0D0ED}" type="datetimeFigureOut">
              <a:rPr lang="en-US" smtClean="0"/>
              <a:t>3/2/23</a:t>
            </a:fld>
            <a:endParaRPr lang="en-US"/>
          </a:p>
        </p:txBody>
      </p:sp>
      <p:sp>
        <p:nvSpPr>
          <p:cNvPr id="5" name="Footer Placeholder 4">
            <a:extLst>
              <a:ext uri="{FF2B5EF4-FFF2-40B4-BE49-F238E27FC236}">
                <a16:creationId xmlns:a16="http://schemas.microsoft.com/office/drawing/2014/main" id="{2250C906-FAA0-A63E-1E6E-C886D4D377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8EA562-1878-35E3-8B35-384E4E9845DC}"/>
              </a:ext>
            </a:extLst>
          </p:cNvPr>
          <p:cNvSpPr>
            <a:spLocks noGrp="1"/>
          </p:cNvSpPr>
          <p:nvPr>
            <p:ph type="sldNum" sz="quarter" idx="12"/>
          </p:nvPr>
        </p:nvSpPr>
        <p:spPr/>
        <p:txBody>
          <a:bodyPr/>
          <a:lstStyle/>
          <a:p>
            <a:fld id="{0B664CB9-62F7-0641-ABDC-F858552C3787}" type="slidenum">
              <a:rPr lang="en-US" smtClean="0"/>
              <a:t>‹#›</a:t>
            </a:fld>
            <a:endParaRPr lang="en-US"/>
          </a:p>
        </p:txBody>
      </p:sp>
    </p:spTree>
    <p:extLst>
      <p:ext uri="{BB962C8B-B14F-4D97-AF65-F5344CB8AC3E}">
        <p14:creationId xmlns:p14="http://schemas.microsoft.com/office/powerpoint/2010/main" val="26785893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7C33E0-C1EB-ABA5-C196-000281E04F5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3488310-3695-BDAF-C121-5CBAD83E046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8FACFD5-59F5-8B44-0F81-236F29D4BFEB}"/>
              </a:ext>
            </a:extLst>
          </p:cNvPr>
          <p:cNvSpPr>
            <a:spLocks noGrp="1"/>
          </p:cNvSpPr>
          <p:nvPr>
            <p:ph type="dt" sz="half" idx="10"/>
          </p:nvPr>
        </p:nvSpPr>
        <p:spPr/>
        <p:txBody>
          <a:bodyPr/>
          <a:lstStyle/>
          <a:p>
            <a:fld id="{14C063DE-0E0A-1742-84AE-1FA908E0D0ED}" type="datetimeFigureOut">
              <a:rPr lang="en-US" smtClean="0"/>
              <a:t>3/2/23</a:t>
            </a:fld>
            <a:endParaRPr lang="en-US"/>
          </a:p>
        </p:txBody>
      </p:sp>
      <p:sp>
        <p:nvSpPr>
          <p:cNvPr id="5" name="Footer Placeholder 4">
            <a:extLst>
              <a:ext uri="{FF2B5EF4-FFF2-40B4-BE49-F238E27FC236}">
                <a16:creationId xmlns:a16="http://schemas.microsoft.com/office/drawing/2014/main" id="{C437AD99-40F6-DE4E-994A-1ED68B68614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5759C5A-38A7-1E37-2EE5-2F2FEEF4E11B}"/>
              </a:ext>
            </a:extLst>
          </p:cNvPr>
          <p:cNvSpPr>
            <a:spLocks noGrp="1"/>
          </p:cNvSpPr>
          <p:nvPr>
            <p:ph type="sldNum" sz="quarter" idx="12"/>
          </p:nvPr>
        </p:nvSpPr>
        <p:spPr/>
        <p:txBody>
          <a:bodyPr/>
          <a:lstStyle/>
          <a:p>
            <a:fld id="{0B664CB9-62F7-0641-ABDC-F858552C3787}" type="slidenum">
              <a:rPr lang="en-US" smtClean="0"/>
              <a:t>‹#›</a:t>
            </a:fld>
            <a:endParaRPr lang="en-US"/>
          </a:p>
        </p:txBody>
      </p:sp>
    </p:spTree>
    <p:extLst>
      <p:ext uri="{BB962C8B-B14F-4D97-AF65-F5344CB8AC3E}">
        <p14:creationId xmlns:p14="http://schemas.microsoft.com/office/powerpoint/2010/main" val="1796367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68CD017-AB5F-10BC-0E7D-68D1DA8A039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7379528-9653-CBD2-687C-4383B8572C8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91F7B17-D48A-0978-6658-272282B8FBA7}"/>
              </a:ext>
            </a:extLst>
          </p:cNvPr>
          <p:cNvSpPr>
            <a:spLocks noGrp="1"/>
          </p:cNvSpPr>
          <p:nvPr>
            <p:ph type="dt" sz="half" idx="10"/>
          </p:nvPr>
        </p:nvSpPr>
        <p:spPr/>
        <p:txBody>
          <a:bodyPr/>
          <a:lstStyle/>
          <a:p>
            <a:fld id="{14C063DE-0E0A-1742-84AE-1FA908E0D0ED}" type="datetimeFigureOut">
              <a:rPr lang="en-US" smtClean="0"/>
              <a:t>3/2/23</a:t>
            </a:fld>
            <a:endParaRPr lang="en-US"/>
          </a:p>
        </p:txBody>
      </p:sp>
      <p:sp>
        <p:nvSpPr>
          <p:cNvPr id="5" name="Footer Placeholder 4">
            <a:extLst>
              <a:ext uri="{FF2B5EF4-FFF2-40B4-BE49-F238E27FC236}">
                <a16:creationId xmlns:a16="http://schemas.microsoft.com/office/drawing/2014/main" id="{44489187-14AC-015F-1DD0-26FB701C890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FD21755-E322-9B66-B55B-D6733BF75BAF}"/>
              </a:ext>
            </a:extLst>
          </p:cNvPr>
          <p:cNvSpPr>
            <a:spLocks noGrp="1"/>
          </p:cNvSpPr>
          <p:nvPr>
            <p:ph type="sldNum" sz="quarter" idx="12"/>
          </p:nvPr>
        </p:nvSpPr>
        <p:spPr/>
        <p:txBody>
          <a:bodyPr/>
          <a:lstStyle/>
          <a:p>
            <a:fld id="{0B664CB9-62F7-0641-ABDC-F858552C3787}" type="slidenum">
              <a:rPr lang="en-US" smtClean="0"/>
              <a:t>‹#›</a:t>
            </a:fld>
            <a:endParaRPr lang="en-US"/>
          </a:p>
        </p:txBody>
      </p:sp>
    </p:spTree>
    <p:extLst>
      <p:ext uri="{BB962C8B-B14F-4D97-AF65-F5344CB8AC3E}">
        <p14:creationId xmlns:p14="http://schemas.microsoft.com/office/powerpoint/2010/main" val="39618269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175F2-BA24-AA61-28D0-6E63157F7F9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D845E27-DA57-148F-5871-C661A02AE68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DFC91A0-22BE-7B97-F4B8-B654B9ED6025}"/>
              </a:ext>
            </a:extLst>
          </p:cNvPr>
          <p:cNvSpPr>
            <a:spLocks noGrp="1"/>
          </p:cNvSpPr>
          <p:nvPr>
            <p:ph type="dt" sz="half" idx="10"/>
          </p:nvPr>
        </p:nvSpPr>
        <p:spPr/>
        <p:txBody>
          <a:bodyPr/>
          <a:lstStyle/>
          <a:p>
            <a:fld id="{14C063DE-0E0A-1742-84AE-1FA908E0D0ED}" type="datetimeFigureOut">
              <a:rPr lang="en-US" smtClean="0"/>
              <a:t>3/2/23</a:t>
            </a:fld>
            <a:endParaRPr lang="en-US"/>
          </a:p>
        </p:txBody>
      </p:sp>
      <p:sp>
        <p:nvSpPr>
          <p:cNvPr id="5" name="Footer Placeholder 4">
            <a:extLst>
              <a:ext uri="{FF2B5EF4-FFF2-40B4-BE49-F238E27FC236}">
                <a16:creationId xmlns:a16="http://schemas.microsoft.com/office/drawing/2014/main" id="{3BBEFEB6-CC6C-B4B8-0094-09F2F81F43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34D804-3B59-22B9-0C8C-82CEE96EF8E8}"/>
              </a:ext>
            </a:extLst>
          </p:cNvPr>
          <p:cNvSpPr>
            <a:spLocks noGrp="1"/>
          </p:cNvSpPr>
          <p:nvPr>
            <p:ph type="sldNum" sz="quarter" idx="12"/>
          </p:nvPr>
        </p:nvSpPr>
        <p:spPr/>
        <p:txBody>
          <a:bodyPr/>
          <a:lstStyle/>
          <a:p>
            <a:fld id="{0B664CB9-62F7-0641-ABDC-F858552C3787}" type="slidenum">
              <a:rPr lang="en-US" smtClean="0"/>
              <a:t>‹#›</a:t>
            </a:fld>
            <a:endParaRPr lang="en-US"/>
          </a:p>
        </p:txBody>
      </p:sp>
    </p:spTree>
    <p:extLst>
      <p:ext uri="{BB962C8B-B14F-4D97-AF65-F5344CB8AC3E}">
        <p14:creationId xmlns:p14="http://schemas.microsoft.com/office/powerpoint/2010/main" val="8084267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C0E62A-F2D8-219D-EEA6-72EB9253E2A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ADC6D32-86F0-8321-3CDE-67F68CE8E74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EF3CB65-8DE7-EEBC-32D7-2DE7833136FD}"/>
              </a:ext>
            </a:extLst>
          </p:cNvPr>
          <p:cNvSpPr>
            <a:spLocks noGrp="1"/>
          </p:cNvSpPr>
          <p:nvPr>
            <p:ph type="dt" sz="half" idx="10"/>
          </p:nvPr>
        </p:nvSpPr>
        <p:spPr/>
        <p:txBody>
          <a:bodyPr/>
          <a:lstStyle/>
          <a:p>
            <a:fld id="{14C063DE-0E0A-1742-84AE-1FA908E0D0ED}" type="datetimeFigureOut">
              <a:rPr lang="en-US" smtClean="0"/>
              <a:t>3/2/23</a:t>
            </a:fld>
            <a:endParaRPr lang="en-US"/>
          </a:p>
        </p:txBody>
      </p:sp>
      <p:sp>
        <p:nvSpPr>
          <p:cNvPr id="5" name="Footer Placeholder 4">
            <a:extLst>
              <a:ext uri="{FF2B5EF4-FFF2-40B4-BE49-F238E27FC236}">
                <a16:creationId xmlns:a16="http://schemas.microsoft.com/office/drawing/2014/main" id="{A3192095-663C-F5D4-0DCB-E3DCADF8AC3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180C127-C681-E731-5688-E540D9F49E42}"/>
              </a:ext>
            </a:extLst>
          </p:cNvPr>
          <p:cNvSpPr>
            <a:spLocks noGrp="1"/>
          </p:cNvSpPr>
          <p:nvPr>
            <p:ph type="sldNum" sz="quarter" idx="12"/>
          </p:nvPr>
        </p:nvSpPr>
        <p:spPr/>
        <p:txBody>
          <a:bodyPr/>
          <a:lstStyle/>
          <a:p>
            <a:fld id="{0B664CB9-62F7-0641-ABDC-F858552C3787}" type="slidenum">
              <a:rPr lang="en-US" smtClean="0"/>
              <a:t>‹#›</a:t>
            </a:fld>
            <a:endParaRPr lang="en-US"/>
          </a:p>
        </p:txBody>
      </p:sp>
    </p:spTree>
    <p:extLst>
      <p:ext uri="{BB962C8B-B14F-4D97-AF65-F5344CB8AC3E}">
        <p14:creationId xmlns:p14="http://schemas.microsoft.com/office/powerpoint/2010/main" val="8586016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534522-697E-391B-DACD-D112D987A23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F48D3E6-853A-1CB9-9AA7-17DE1DB88BF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1AB29E0-F6FC-0D81-1676-5AA21832A4E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C2A3BB8-06BF-8EA2-F8C3-013A8D456FEC}"/>
              </a:ext>
            </a:extLst>
          </p:cNvPr>
          <p:cNvSpPr>
            <a:spLocks noGrp="1"/>
          </p:cNvSpPr>
          <p:nvPr>
            <p:ph type="dt" sz="half" idx="10"/>
          </p:nvPr>
        </p:nvSpPr>
        <p:spPr/>
        <p:txBody>
          <a:bodyPr/>
          <a:lstStyle/>
          <a:p>
            <a:fld id="{14C063DE-0E0A-1742-84AE-1FA908E0D0ED}" type="datetimeFigureOut">
              <a:rPr lang="en-US" smtClean="0"/>
              <a:t>3/2/23</a:t>
            </a:fld>
            <a:endParaRPr lang="en-US"/>
          </a:p>
        </p:txBody>
      </p:sp>
      <p:sp>
        <p:nvSpPr>
          <p:cNvPr id="6" name="Footer Placeholder 5">
            <a:extLst>
              <a:ext uri="{FF2B5EF4-FFF2-40B4-BE49-F238E27FC236}">
                <a16:creationId xmlns:a16="http://schemas.microsoft.com/office/drawing/2014/main" id="{027701C0-12B4-7831-8F24-6E0BECE4B29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3CBEE1F-7CE2-E85F-A1C8-E840EA7BF631}"/>
              </a:ext>
            </a:extLst>
          </p:cNvPr>
          <p:cNvSpPr>
            <a:spLocks noGrp="1"/>
          </p:cNvSpPr>
          <p:nvPr>
            <p:ph type="sldNum" sz="quarter" idx="12"/>
          </p:nvPr>
        </p:nvSpPr>
        <p:spPr/>
        <p:txBody>
          <a:bodyPr/>
          <a:lstStyle/>
          <a:p>
            <a:fld id="{0B664CB9-62F7-0641-ABDC-F858552C3787}" type="slidenum">
              <a:rPr lang="en-US" smtClean="0"/>
              <a:t>‹#›</a:t>
            </a:fld>
            <a:endParaRPr lang="en-US"/>
          </a:p>
        </p:txBody>
      </p:sp>
    </p:spTree>
    <p:extLst>
      <p:ext uri="{BB962C8B-B14F-4D97-AF65-F5344CB8AC3E}">
        <p14:creationId xmlns:p14="http://schemas.microsoft.com/office/powerpoint/2010/main" val="40488241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61FA38-3861-7A0E-42BC-62F6228DEAB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53D439E-9A8D-5351-C06D-39235220EA5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4B15E07-D011-09EC-85A5-A8C97DF2142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8986861-96DF-76A6-4586-27A0F3D13E3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78328F8-4BE2-9E2F-6140-09DEB933495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8675220-515C-CB1A-1A42-BF6FAE54BA86}"/>
              </a:ext>
            </a:extLst>
          </p:cNvPr>
          <p:cNvSpPr>
            <a:spLocks noGrp="1"/>
          </p:cNvSpPr>
          <p:nvPr>
            <p:ph type="dt" sz="half" idx="10"/>
          </p:nvPr>
        </p:nvSpPr>
        <p:spPr/>
        <p:txBody>
          <a:bodyPr/>
          <a:lstStyle/>
          <a:p>
            <a:fld id="{14C063DE-0E0A-1742-84AE-1FA908E0D0ED}" type="datetimeFigureOut">
              <a:rPr lang="en-US" smtClean="0"/>
              <a:t>3/2/23</a:t>
            </a:fld>
            <a:endParaRPr lang="en-US"/>
          </a:p>
        </p:txBody>
      </p:sp>
      <p:sp>
        <p:nvSpPr>
          <p:cNvPr id="8" name="Footer Placeholder 7">
            <a:extLst>
              <a:ext uri="{FF2B5EF4-FFF2-40B4-BE49-F238E27FC236}">
                <a16:creationId xmlns:a16="http://schemas.microsoft.com/office/drawing/2014/main" id="{F21ACE5A-84F1-1272-2D62-5A5767A3330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1111881-A428-37FD-00C0-3C7AD5D71AD5}"/>
              </a:ext>
            </a:extLst>
          </p:cNvPr>
          <p:cNvSpPr>
            <a:spLocks noGrp="1"/>
          </p:cNvSpPr>
          <p:nvPr>
            <p:ph type="sldNum" sz="quarter" idx="12"/>
          </p:nvPr>
        </p:nvSpPr>
        <p:spPr/>
        <p:txBody>
          <a:bodyPr/>
          <a:lstStyle/>
          <a:p>
            <a:fld id="{0B664CB9-62F7-0641-ABDC-F858552C3787}" type="slidenum">
              <a:rPr lang="en-US" smtClean="0"/>
              <a:t>‹#›</a:t>
            </a:fld>
            <a:endParaRPr lang="en-US"/>
          </a:p>
        </p:txBody>
      </p:sp>
    </p:spTree>
    <p:extLst>
      <p:ext uri="{BB962C8B-B14F-4D97-AF65-F5344CB8AC3E}">
        <p14:creationId xmlns:p14="http://schemas.microsoft.com/office/powerpoint/2010/main" val="14755690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99F6C9-0D70-2ED5-0AB9-2090DA82BC8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B04CCFD-C96F-C5F2-4540-96A4B7358B8F}"/>
              </a:ext>
            </a:extLst>
          </p:cNvPr>
          <p:cNvSpPr>
            <a:spLocks noGrp="1"/>
          </p:cNvSpPr>
          <p:nvPr>
            <p:ph type="dt" sz="half" idx="10"/>
          </p:nvPr>
        </p:nvSpPr>
        <p:spPr/>
        <p:txBody>
          <a:bodyPr/>
          <a:lstStyle/>
          <a:p>
            <a:fld id="{14C063DE-0E0A-1742-84AE-1FA908E0D0ED}" type="datetimeFigureOut">
              <a:rPr lang="en-US" smtClean="0"/>
              <a:t>3/2/23</a:t>
            </a:fld>
            <a:endParaRPr lang="en-US"/>
          </a:p>
        </p:txBody>
      </p:sp>
      <p:sp>
        <p:nvSpPr>
          <p:cNvPr id="4" name="Footer Placeholder 3">
            <a:extLst>
              <a:ext uri="{FF2B5EF4-FFF2-40B4-BE49-F238E27FC236}">
                <a16:creationId xmlns:a16="http://schemas.microsoft.com/office/drawing/2014/main" id="{53D800F1-713E-2411-5FCC-8195D3BBF8D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0BCA8E3-2D26-74DD-8513-48F56E3ACAB6}"/>
              </a:ext>
            </a:extLst>
          </p:cNvPr>
          <p:cNvSpPr>
            <a:spLocks noGrp="1"/>
          </p:cNvSpPr>
          <p:nvPr>
            <p:ph type="sldNum" sz="quarter" idx="12"/>
          </p:nvPr>
        </p:nvSpPr>
        <p:spPr/>
        <p:txBody>
          <a:bodyPr/>
          <a:lstStyle/>
          <a:p>
            <a:fld id="{0B664CB9-62F7-0641-ABDC-F858552C3787}" type="slidenum">
              <a:rPr lang="en-US" smtClean="0"/>
              <a:t>‹#›</a:t>
            </a:fld>
            <a:endParaRPr lang="en-US"/>
          </a:p>
        </p:txBody>
      </p:sp>
    </p:spTree>
    <p:extLst>
      <p:ext uri="{BB962C8B-B14F-4D97-AF65-F5344CB8AC3E}">
        <p14:creationId xmlns:p14="http://schemas.microsoft.com/office/powerpoint/2010/main" val="10503217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F5D537B-DAEF-19F9-1FBE-CB580F57B1AC}"/>
              </a:ext>
            </a:extLst>
          </p:cNvPr>
          <p:cNvSpPr>
            <a:spLocks noGrp="1"/>
          </p:cNvSpPr>
          <p:nvPr>
            <p:ph type="dt" sz="half" idx="10"/>
          </p:nvPr>
        </p:nvSpPr>
        <p:spPr/>
        <p:txBody>
          <a:bodyPr/>
          <a:lstStyle/>
          <a:p>
            <a:fld id="{14C063DE-0E0A-1742-84AE-1FA908E0D0ED}" type="datetimeFigureOut">
              <a:rPr lang="en-US" smtClean="0"/>
              <a:t>3/2/23</a:t>
            </a:fld>
            <a:endParaRPr lang="en-US"/>
          </a:p>
        </p:txBody>
      </p:sp>
      <p:sp>
        <p:nvSpPr>
          <p:cNvPr id="3" name="Footer Placeholder 2">
            <a:extLst>
              <a:ext uri="{FF2B5EF4-FFF2-40B4-BE49-F238E27FC236}">
                <a16:creationId xmlns:a16="http://schemas.microsoft.com/office/drawing/2014/main" id="{9E73E72B-07CB-70D5-EBC7-96CA3D7EBB1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E9F9B42-AA2F-ECB9-C7E5-9067D2835559}"/>
              </a:ext>
            </a:extLst>
          </p:cNvPr>
          <p:cNvSpPr>
            <a:spLocks noGrp="1"/>
          </p:cNvSpPr>
          <p:nvPr>
            <p:ph type="sldNum" sz="quarter" idx="12"/>
          </p:nvPr>
        </p:nvSpPr>
        <p:spPr/>
        <p:txBody>
          <a:bodyPr/>
          <a:lstStyle/>
          <a:p>
            <a:fld id="{0B664CB9-62F7-0641-ABDC-F858552C3787}" type="slidenum">
              <a:rPr lang="en-US" smtClean="0"/>
              <a:t>‹#›</a:t>
            </a:fld>
            <a:endParaRPr lang="en-US"/>
          </a:p>
        </p:txBody>
      </p:sp>
    </p:spTree>
    <p:extLst>
      <p:ext uri="{BB962C8B-B14F-4D97-AF65-F5344CB8AC3E}">
        <p14:creationId xmlns:p14="http://schemas.microsoft.com/office/powerpoint/2010/main" val="35598244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856D84-3818-F2D5-BC56-2122EFEB282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18436A4-C012-99AC-3687-969F1199EDC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E73BDDF-158E-B15F-B53E-BB6F8A6E04B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8AF6ADB-7C29-4901-E34F-FA27D215DA1E}"/>
              </a:ext>
            </a:extLst>
          </p:cNvPr>
          <p:cNvSpPr>
            <a:spLocks noGrp="1"/>
          </p:cNvSpPr>
          <p:nvPr>
            <p:ph type="dt" sz="half" idx="10"/>
          </p:nvPr>
        </p:nvSpPr>
        <p:spPr/>
        <p:txBody>
          <a:bodyPr/>
          <a:lstStyle/>
          <a:p>
            <a:fld id="{14C063DE-0E0A-1742-84AE-1FA908E0D0ED}" type="datetimeFigureOut">
              <a:rPr lang="en-US" smtClean="0"/>
              <a:t>3/2/23</a:t>
            </a:fld>
            <a:endParaRPr lang="en-US"/>
          </a:p>
        </p:txBody>
      </p:sp>
      <p:sp>
        <p:nvSpPr>
          <p:cNvPr id="6" name="Footer Placeholder 5">
            <a:extLst>
              <a:ext uri="{FF2B5EF4-FFF2-40B4-BE49-F238E27FC236}">
                <a16:creationId xmlns:a16="http://schemas.microsoft.com/office/drawing/2014/main" id="{10A7C1FA-CB05-476C-5F71-AD9D500120F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6F30EBA-FCCC-0760-6157-8494C14F4FDF}"/>
              </a:ext>
            </a:extLst>
          </p:cNvPr>
          <p:cNvSpPr>
            <a:spLocks noGrp="1"/>
          </p:cNvSpPr>
          <p:nvPr>
            <p:ph type="sldNum" sz="quarter" idx="12"/>
          </p:nvPr>
        </p:nvSpPr>
        <p:spPr/>
        <p:txBody>
          <a:bodyPr/>
          <a:lstStyle/>
          <a:p>
            <a:fld id="{0B664CB9-62F7-0641-ABDC-F858552C3787}" type="slidenum">
              <a:rPr lang="en-US" smtClean="0"/>
              <a:t>‹#›</a:t>
            </a:fld>
            <a:endParaRPr lang="en-US"/>
          </a:p>
        </p:txBody>
      </p:sp>
    </p:spTree>
    <p:extLst>
      <p:ext uri="{BB962C8B-B14F-4D97-AF65-F5344CB8AC3E}">
        <p14:creationId xmlns:p14="http://schemas.microsoft.com/office/powerpoint/2010/main" val="34856986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645ABD-0172-ABA3-804D-B726A2C29A7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A0D87BD-DD6A-EDDE-68C3-C9B9BE36DA9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CDA8B3C-5F35-AE23-C974-418330FDAA1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D9EA01C-7C91-CB85-518F-570A78DA904E}"/>
              </a:ext>
            </a:extLst>
          </p:cNvPr>
          <p:cNvSpPr>
            <a:spLocks noGrp="1"/>
          </p:cNvSpPr>
          <p:nvPr>
            <p:ph type="dt" sz="half" idx="10"/>
          </p:nvPr>
        </p:nvSpPr>
        <p:spPr/>
        <p:txBody>
          <a:bodyPr/>
          <a:lstStyle/>
          <a:p>
            <a:fld id="{14C063DE-0E0A-1742-84AE-1FA908E0D0ED}" type="datetimeFigureOut">
              <a:rPr lang="en-US" smtClean="0"/>
              <a:t>3/2/23</a:t>
            </a:fld>
            <a:endParaRPr lang="en-US"/>
          </a:p>
        </p:txBody>
      </p:sp>
      <p:sp>
        <p:nvSpPr>
          <p:cNvPr id="6" name="Footer Placeholder 5">
            <a:extLst>
              <a:ext uri="{FF2B5EF4-FFF2-40B4-BE49-F238E27FC236}">
                <a16:creationId xmlns:a16="http://schemas.microsoft.com/office/drawing/2014/main" id="{AF5E5281-F64C-7BC4-4796-363B839774C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641AB0C-658E-58F9-5017-10384BCE6C04}"/>
              </a:ext>
            </a:extLst>
          </p:cNvPr>
          <p:cNvSpPr>
            <a:spLocks noGrp="1"/>
          </p:cNvSpPr>
          <p:nvPr>
            <p:ph type="sldNum" sz="quarter" idx="12"/>
          </p:nvPr>
        </p:nvSpPr>
        <p:spPr/>
        <p:txBody>
          <a:bodyPr/>
          <a:lstStyle/>
          <a:p>
            <a:fld id="{0B664CB9-62F7-0641-ABDC-F858552C3787}" type="slidenum">
              <a:rPr lang="en-US" smtClean="0"/>
              <a:t>‹#›</a:t>
            </a:fld>
            <a:endParaRPr lang="en-US"/>
          </a:p>
        </p:txBody>
      </p:sp>
    </p:spTree>
    <p:extLst>
      <p:ext uri="{BB962C8B-B14F-4D97-AF65-F5344CB8AC3E}">
        <p14:creationId xmlns:p14="http://schemas.microsoft.com/office/powerpoint/2010/main" val="39722717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61683FB-35A8-3DB1-B482-508D42E93E9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3E164A0-0DE6-2926-EF0C-03F000E4280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FF7586A-1735-B100-CF39-542A8ADA56F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4C063DE-0E0A-1742-84AE-1FA908E0D0ED}" type="datetimeFigureOut">
              <a:rPr lang="en-US" smtClean="0"/>
              <a:t>3/2/23</a:t>
            </a:fld>
            <a:endParaRPr lang="en-US"/>
          </a:p>
        </p:txBody>
      </p:sp>
      <p:sp>
        <p:nvSpPr>
          <p:cNvPr id="5" name="Footer Placeholder 4">
            <a:extLst>
              <a:ext uri="{FF2B5EF4-FFF2-40B4-BE49-F238E27FC236}">
                <a16:creationId xmlns:a16="http://schemas.microsoft.com/office/drawing/2014/main" id="{4B78CD6A-05BB-4CFA-C949-947EF1DECBB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F61A843-301E-C193-9BB1-01A5B79E2FB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B664CB9-62F7-0641-ABDC-F858552C3787}" type="slidenum">
              <a:rPr lang="en-US" smtClean="0"/>
              <a:t>‹#›</a:t>
            </a:fld>
            <a:endParaRPr lang="en-US"/>
          </a:p>
        </p:txBody>
      </p:sp>
    </p:spTree>
    <p:extLst>
      <p:ext uri="{BB962C8B-B14F-4D97-AF65-F5344CB8AC3E}">
        <p14:creationId xmlns:p14="http://schemas.microsoft.com/office/powerpoint/2010/main" val="30299248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3.jpeg"/><Relationship Id="rId7" Type="http://schemas.openxmlformats.org/officeDocument/2006/relationships/image" Target="../media/image7.png"/><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jpg"/><Relationship Id="rId10" Type="http://schemas.openxmlformats.org/officeDocument/2006/relationships/image" Target="../media/image10.png"/><Relationship Id="rId4" Type="http://schemas.openxmlformats.org/officeDocument/2006/relationships/image" Target="../media/image4.jpeg"/><Relationship Id="rId9" Type="http://schemas.openxmlformats.org/officeDocument/2006/relationships/image" Target="../media/image9.jpeg"/></Relationships>
</file>

<file path=ppt/slides/_rels/slide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jpe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Apex Legends™ on Steam">
            <a:extLst>
              <a:ext uri="{FF2B5EF4-FFF2-40B4-BE49-F238E27FC236}">
                <a16:creationId xmlns:a16="http://schemas.microsoft.com/office/drawing/2014/main" id="{EAB007E4-5014-AF84-6AD3-4CB3CDD65509}"/>
              </a:ext>
            </a:extLst>
          </p:cNvPr>
          <p:cNvPicPr>
            <a:picLocks noChangeAspect="1" noChangeArrowheads="1"/>
          </p:cNvPicPr>
          <p:nvPr/>
        </p:nvPicPr>
        <p:blipFill>
          <a:blip r:embed="rId2">
            <a:alphaModFix amt="49000"/>
            <a:extLst>
              <a:ext uri="{28A0092B-C50C-407E-A947-70E740481C1C}">
                <a14:useLocalDpi xmlns:a14="http://schemas.microsoft.com/office/drawing/2010/main" val="0"/>
              </a:ext>
            </a:extLst>
          </a:blip>
          <a:srcRect/>
          <a:stretch>
            <a:fillRect/>
          </a:stretch>
        </p:blipFill>
        <p:spPr bwMode="auto">
          <a:xfrm>
            <a:off x="0" y="0"/>
            <a:ext cx="12204700" cy="6858000"/>
          </a:xfrm>
          <a:prstGeom prst="rect">
            <a:avLst/>
          </a:prstGeom>
          <a:noFill/>
          <a:effectLst>
            <a:outerShdw blurRad="50800" dist="50800" dir="5400000" algn="ctr" rotWithShape="0">
              <a:schemeClr val="bg1">
                <a:alpha val="32000"/>
              </a:schemeClr>
            </a:outerShdw>
          </a:effectLst>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74F7C0FD-B1AD-AF2B-20E4-CE9EDA1CB8FE}"/>
              </a:ext>
            </a:extLst>
          </p:cNvPr>
          <p:cNvSpPr>
            <a:spLocks noGrp="1"/>
          </p:cNvSpPr>
          <p:nvPr>
            <p:ph type="ctrTitle"/>
          </p:nvPr>
        </p:nvSpPr>
        <p:spPr>
          <a:xfrm>
            <a:off x="4546600" y="2765425"/>
            <a:ext cx="9144000" cy="2387600"/>
          </a:xfrm>
        </p:spPr>
        <p:txBody>
          <a:bodyPr>
            <a:normAutofit/>
          </a:bodyPr>
          <a:lstStyle/>
          <a:p>
            <a:r>
              <a:rPr lang="en-US" sz="2000" b="1" dirty="0">
                <a:solidFill>
                  <a:schemeClr val="bg1"/>
                </a:solidFill>
              </a:rPr>
              <a:t>Analysis by Aaron Kerestes</a:t>
            </a:r>
          </a:p>
        </p:txBody>
      </p:sp>
    </p:spTree>
    <p:extLst>
      <p:ext uri="{BB962C8B-B14F-4D97-AF65-F5344CB8AC3E}">
        <p14:creationId xmlns:p14="http://schemas.microsoft.com/office/powerpoint/2010/main" val="13992495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 descr="Apex Legends Maps: Every Battle Royale Map's History And How They've  Changed The Game - GameSpot">
            <a:extLst>
              <a:ext uri="{FF2B5EF4-FFF2-40B4-BE49-F238E27FC236}">
                <a16:creationId xmlns:a16="http://schemas.microsoft.com/office/drawing/2014/main" id="{2D20B491-3B5C-A857-D189-8BC286A9557C}"/>
              </a:ext>
            </a:extLst>
          </p:cNvPr>
          <p:cNvPicPr>
            <a:picLocks noChangeAspect="1" noChangeArrowheads="1"/>
          </p:cNvPicPr>
          <p:nvPr/>
        </p:nvPicPr>
        <p:blipFill>
          <a:blip r:embed="rId2">
            <a:alphaModFix amt="29000"/>
            <a:extLst>
              <a:ext uri="{28A0092B-C50C-407E-A947-70E740481C1C}">
                <a14:useLocalDpi xmlns:a14="http://schemas.microsoft.com/office/drawing/2010/main" val="0"/>
              </a:ext>
            </a:extLst>
          </a:blip>
          <a:srcRect/>
          <a:stretch>
            <a:fillRect/>
          </a:stretch>
        </p:blipFill>
        <p:spPr bwMode="auto">
          <a:xfrm>
            <a:off x="0" y="30480"/>
            <a:ext cx="12192000" cy="682752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83AE292-1395-A67E-893E-35FB368E143F}"/>
              </a:ext>
            </a:extLst>
          </p:cNvPr>
          <p:cNvSpPr>
            <a:spLocks noGrp="1"/>
          </p:cNvSpPr>
          <p:nvPr>
            <p:ph type="title"/>
          </p:nvPr>
        </p:nvSpPr>
        <p:spPr/>
        <p:txBody>
          <a:bodyPr/>
          <a:lstStyle/>
          <a:p>
            <a:r>
              <a:rPr lang="en-US" dirty="0"/>
              <a:t>About the Analyst</a:t>
            </a:r>
          </a:p>
        </p:txBody>
      </p:sp>
      <p:pic>
        <p:nvPicPr>
          <p:cNvPr id="5" name="Content Placeholder 4" descr="A dog wearing a garment&#10;&#10;Description automatically generated with medium confidence">
            <a:extLst>
              <a:ext uri="{FF2B5EF4-FFF2-40B4-BE49-F238E27FC236}">
                <a16:creationId xmlns:a16="http://schemas.microsoft.com/office/drawing/2014/main" id="{682C2358-D41D-E409-3904-EC6CC9AAFEE3}"/>
              </a:ext>
            </a:extLst>
          </p:cNvPr>
          <p:cNvPicPr>
            <a:picLocks noGrp="1" noChangeAspect="1"/>
          </p:cNvPicPr>
          <p:nvPr>
            <p:ph idx="1"/>
          </p:nvPr>
        </p:nvPicPr>
        <p:blipFill>
          <a:blip r:embed="rId3"/>
          <a:stretch>
            <a:fillRect/>
          </a:stretch>
        </p:blipFill>
        <p:spPr>
          <a:xfrm>
            <a:off x="8558213" y="1"/>
            <a:ext cx="3633787" cy="3454856"/>
          </a:xfrm>
        </p:spPr>
      </p:pic>
      <p:pic>
        <p:nvPicPr>
          <p:cNvPr id="7" name="Picture 6" descr="A picture containing text, aquarium, electronics, vessel&#10;&#10;Description automatically generated">
            <a:extLst>
              <a:ext uri="{FF2B5EF4-FFF2-40B4-BE49-F238E27FC236}">
                <a16:creationId xmlns:a16="http://schemas.microsoft.com/office/drawing/2014/main" id="{D495BBA7-5467-80A0-B299-E156A6B372D6}"/>
              </a:ext>
            </a:extLst>
          </p:cNvPr>
          <p:cNvPicPr>
            <a:picLocks noChangeAspect="1"/>
          </p:cNvPicPr>
          <p:nvPr/>
        </p:nvPicPr>
        <p:blipFill>
          <a:blip r:embed="rId4"/>
          <a:stretch>
            <a:fillRect/>
          </a:stretch>
        </p:blipFill>
        <p:spPr>
          <a:xfrm>
            <a:off x="8686800" y="4229099"/>
            <a:ext cx="3505200" cy="2628900"/>
          </a:xfrm>
          <a:prstGeom prst="rect">
            <a:avLst/>
          </a:prstGeom>
        </p:spPr>
      </p:pic>
      <p:pic>
        <p:nvPicPr>
          <p:cNvPr id="9" name="Picture 8" descr="A picture containing person, person, clothing, dressed&#10;&#10;Description automatically generated">
            <a:extLst>
              <a:ext uri="{FF2B5EF4-FFF2-40B4-BE49-F238E27FC236}">
                <a16:creationId xmlns:a16="http://schemas.microsoft.com/office/drawing/2014/main" id="{79007A37-4AE3-8F60-A12F-EE6A83C0ED56}"/>
              </a:ext>
            </a:extLst>
          </p:cNvPr>
          <p:cNvPicPr>
            <a:picLocks noChangeAspect="1"/>
          </p:cNvPicPr>
          <p:nvPr/>
        </p:nvPicPr>
        <p:blipFill>
          <a:blip r:embed="rId5"/>
          <a:stretch>
            <a:fillRect/>
          </a:stretch>
        </p:blipFill>
        <p:spPr>
          <a:xfrm>
            <a:off x="0" y="3254829"/>
            <a:ext cx="2400300" cy="3603171"/>
          </a:xfrm>
          <a:prstGeom prst="rect">
            <a:avLst/>
          </a:prstGeom>
        </p:spPr>
      </p:pic>
      <p:pic>
        <p:nvPicPr>
          <p:cNvPr id="8194" name="Picture 2">
            <a:extLst>
              <a:ext uri="{FF2B5EF4-FFF2-40B4-BE49-F238E27FC236}">
                <a16:creationId xmlns:a16="http://schemas.microsoft.com/office/drawing/2014/main" id="{A4BB2578-6549-F38F-A2F0-C4F1C5DE756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09923" y="3317874"/>
            <a:ext cx="4762502" cy="3175001"/>
          </a:xfrm>
          <a:prstGeom prst="rect">
            <a:avLst/>
          </a:prstGeom>
          <a:noFill/>
          <a:extLst>
            <a:ext uri="{909E8E84-426E-40DD-AFC4-6F175D3DCCD1}">
              <a14:hiddenFill xmlns:a14="http://schemas.microsoft.com/office/drawing/2010/main">
                <a:solidFill>
                  <a:srgbClr val="FFFFFF"/>
                </a:solidFill>
              </a14:hiddenFill>
            </a:ext>
          </a:extLst>
        </p:spPr>
      </p:pic>
      <p:pic>
        <p:nvPicPr>
          <p:cNvPr id="15" name="Graphic 14" descr="Arrow: Slight curve with solid fill">
            <a:extLst>
              <a:ext uri="{FF2B5EF4-FFF2-40B4-BE49-F238E27FC236}">
                <a16:creationId xmlns:a16="http://schemas.microsoft.com/office/drawing/2014/main" id="{FD00E60C-247C-887F-099F-610B13D0F2B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1971800">
            <a:off x="3447869" y="4727800"/>
            <a:ext cx="914400" cy="914400"/>
          </a:xfrm>
          <a:prstGeom prst="rect">
            <a:avLst/>
          </a:prstGeom>
        </p:spPr>
      </p:pic>
      <p:pic>
        <p:nvPicPr>
          <p:cNvPr id="23" name="Graphic 22" descr="Arrow: Slight curve with solid fill">
            <a:extLst>
              <a:ext uri="{FF2B5EF4-FFF2-40B4-BE49-F238E27FC236}">
                <a16:creationId xmlns:a16="http://schemas.microsoft.com/office/drawing/2014/main" id="{4BEBB9EA-3D51-50D5-BCBA-0F3B860B8EC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16200000">
            <a:off x="3897792" y="4448174"/>
            <a:ext cx="887920" cy="914400"/>
          </a:xfrm>
          <a:prstGeom prst="rect">
            <a:avLst/>
          </a:prstGeom>
        </p:spPr>
      </p:pic>
      <p:pic>
        <p:nvPicPr>
          <p:cNvPr id="27" name="Picture 26" descr="A landscape with trees and mountains in the background&#10;&#10;Description automatically generated with medium confidence">
            <a:extLst>
              <a:ext uri="{FF2B5EF4-FFF2-40B4-BE49-F238E27FC236}">
                <a16:creationId xmlns:a16="http://schemas.microsoft.com/office/drawing/2014/main" id="{565E1BFA-AD95-DC7B-F1FF-BE0ACC9220E3}"/>
              </a:ext>
            </a:extLst>
          </p:cNvPr>
          <p:cNvPicPr>
            <a:picLocks noChangeAspect="1"/>
          </p:cNvPicPr>
          <p:nvPr/>
        </p:nvPicPr>
        <p:blipFill>
          <a:blip r:embed="rId9"/>
          <a:stretch>
            <a:fillRect/>
          </a:stretch>
        </p:blipFill>
        <p:spPr>
          <a:xfrm>
            <a:off x="4957764" y="1"/>
            <a:ext cx="3600450" cy="3429000"/>
          </a:xfrm>
          <a:prstGeom prst="rect">
            <a:avLst/>
          </a:prstGeom>
        </p:spPr>
      </p:pic>
      <p:pic>
        <p:nvPicPr>
          <p:cNvPr id="8198" name="Picture 6" descr="Arizona Wildcats - Wikipedia">
            <a:extLst>
              <a:ext uri="{FF2B5EF4-FFF2-40B4-BE49-F238E27FC236}">
                <a16:creationId xmlns:a16="http://schemas.microsoft.com/office/drawing/2014/main" id="{48FFE6A2-2227-84D8-992F-89C051571C7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2062" y="1469874"/>
            <a:ext cx="1895326" cy="17532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71236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Apex Legends' new character Vantage brings a cute sidekick and a big sniper  rifle - The Verge">
            <a:extLst>
              <a:ext uri="{FF2B5EF4-FFF2-40B4-BE49-F238E27FC236}">
                <a16:creationId xmlns:a16="http://schemas.microsoft.com/office/drawing/2014/main" id="{E42E6903-5A52-C531-EFD0-52321615C226}"/>
              </a:ext>
            </a:extLst>
          </p:cNvPr>
          <p:cNvPicPr>
            <a:picLocks noChangeAspect="1" noChangeArrowheads="1"/>
          </p:cNvPicPr>
          <p:nvPr/>
        </p:nvPicPr>
        <p:blipFill>
          <a:blip r:embed="rId2">
            <a:alphaModFix amt="35000"/>
            <a:extLst>
              <a:ext uri="{28A0092B-C50C-407E-A947-70E740481C1C}">
                <a14:useLocalDpi xmlns:a14="http://schemas.microsoft.com/office/drawing/2010/main" val="0"/>
              </a:ext>
            </a:extLst>
          </a:blip>
          <a:srcRect/>
          <a:stretch>
            <a:fillRect/>
          </a:stretch>
        </p:blipFill>
        <p:spPr bwMode="auto">
          <a:xfrm>
            <a:off x="0" y="30480"/>
            <a:ext cx="12192000" cy="682752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79F6E70E-1C62-F54B-6FE5-C2E08E8C579D}"/>
              </a:ext>
            </a:extLst>
          </p:cNvPr>
          <p:cNvSpPr>
            <a:spLocks noGrp="1"/>
          </p:cNvSpPr>
          <p:nvPr>
            <p:ph type="title"/>
          </p:nvPr>
        </p:nvSpPr>
        <p:spPr/>
        <p:txBody>
          <a:bodyPr/>
          <a:lstStyle/>
          <a:p>
            <a:r>
              <a:rPr lang="en-US" dirty="0"/>
              <a:t>The Scenario</a:t>
            </a:r>
          </a:p>
        </p:txBody>
      </p:sp>
      <p:sp>
        <p:nvSpPr>
          <p:cNvPr id="3" name="Content Placeholder 2">
            <a:extLst>
              <a:ext uri="{FF2B5EF4-FFF2-40B4-BE49-F238E27FC236}">
                <a16:creationId xmlns:a16="http://schemas.microsoft.com/office/drawing/2014/main" id="{9ACB73A5-6B11-3CE5-F822-A8AA46669D6A}"/>
              </a:ext>
            </a:extLst>
          </p:cNvPr>
          <p:cNvSpPr>
            <a:spLocks noGrp="1"/>
          </p:cNvSpPr>
          <p:nvPr>
            <p:ph idx="1"/>
          </p:nvPr>
        </p:nvSpPr>
        <p:spPr>
          <a:xfrm>
            <a:off x="723900" y="1690688"/>
            <a:ext cx="10515600" cy="4351338"/>
          </a:xfrm>
        </p:spPr>
        <p:txBody>
          <a:bodyPr>
            <a:normAutofit/>
          </a:bodyPr>
          <a:lstStyle/>
          <a:p>
            <a:pPr marL="0" indent="0">
              <a:buNone/>
            </a:pPr>
            <a:r>
              <a:rPr lang="en-US" sz="2000" dirty="0"/>
              <a:t>Apex Legends is a PvP Multiplayer &amp; Battle-Royale video game. The game involves teams of 2-3 players, who are dropped into an arena where they are left to loot for gear and weapons. The ultimate goal is to be the last team standing. Recently the player base has begun to fall. Respawn has hired me as a Data Analyst to diagnose this issue. Some important questions to consider are: listed below:</a:t>
            </a:r>
            <a:endParaRPr lang="en-US" dirty="0"/>
          </a:p>
          <a:p>
            <a:pPr marL="0" indent="0">
              <a:buNone/>
            </a:pPr>
            <a:endParaRPr lang="en-US" dirty="0"/>
          </a:p>
          <a:p>
            <a:r>
              <a:rPr lang="en-US" dirty="0"/>
              <a:t>When did the player base start to fall off?</a:t>
            </a:r>
          </a:p>
          <a:p>
            <a:r>
              <a:rPr lang="en-US" dirty="0"/>
              <a:t>How many players do we get per day?</a:t>
            </a:r>
          </a:p>
          <a:p>
            <a:r>
              <a:rPr lang="en-US" dirty="0"/>
              <a:t>What’s driving the decline in usage?</a:t>
            </a:r>
          </a:p>
          <a:p>
            <a:r>
              <a:rPr lang="en-US" dirty="0"/>
              <a:t>How can we improve our model to develop the Apex brand?</a:t>
            </a:r>
          </a:p>
        </p:txBody>
      </p:sp>
    </p:spTree>
    <p:extLst>
      <p:ext uri="{BB962C8B-B14F-4D97-AF65-F5344CB8AC3E}">
        <p14:creationId xmlns:p14="http://schemas.microsoft.com/office/powerpoint/2010/main" val="20680859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Apex Legends Maps: Every Battle Royale Map's History And How They've  Changed The Game - GameSpot">
            <a:extLst>
              <a:ext uri="{FF2B5EF4-FFF2-40B4-BE49-F238E27FC236}">
                <a16:creationId xmlns:a16="http://schemas.microsoft.com/office/drawing/2014/main" id="{F6C61E52-5020-18EA-A605-A30D94131236}"/>
              </a:ext>
            </a:extLst>
          </p:cNvPr>
          <p:cNvPicPr>
            <a:picLocks noChangeAspect="1" noChangeArrowheads="1"/>
          </p:cNvPicPr>
          <p:nvPr/>
        </p:nvPicPr>
        <p:blipFill>
          <a:blip r:embed="rId2">
            <a:alphaModFix amt="29000"/>
            <a:extLst>
              <a:ext uri="{28A0092B-C50C-407E-A947-70E740481C1C}">
                <a14:useLocalDpi xmlns:a14="http://schemas.microsoft.com/office/drawing/2010/main" val="0"/>
              </a:ext>
            </a:extLst>
          </a:blip>
          <a:srcRect/>
          <a:stretch>
            <a:fillRect/>
          </a:stretch>
        </p:blipFill>
        <p:spPr bwMode="auto">
          <a:xfrm>
            <a:off x="0" y="30480"/>
            <a:ext cx="12192000" cy="682752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E2E1A135-F614-E43F-CFC3-3B64BC97AE9E}"/>
              </a:ext>
            </a:extLst>
          </p:cNvPr>
          <p:cNvSpPr>
            <a:spLocks noGrp="1"/>
          </p:cNvSpPr>
          <p:nvPr>
            <p:ph type="title"/>
          </p:nvPr>
        </p:nvSpPr>
        <p:spPr>
          <a:xfrm>
            <a:off x="0" y="0"/>
            <a:ext cx="3943350" cy="1443038"/>
          </a:xfrm>
        </p:spPr>
        <p:txBody>
          <a:bodyPr/>
          <a:lstStyle/>
          <a:p>
            <a:r>
              <a:rPr lang="en-US" dirty="0"/>
              <a:t>What does the data say?</a:t>
            </a:r>
          </a:p>
        </p:txBody>
      </p:sp>
      <p:pic>
        <p:nvPicPr>
          <p:cNvPr id="5" name="Content Placeholder 4" descr="Chart, line chart&#10;&#10;Description automatically generated">
            <a:extLst>
              <a:ext uri="{FF2B5EF4-FFF2-40B4-BE49-F238E27FC236}">
                <a16:creationId xmlns:a16="http://schemas.microsoft.com/office/drawing/2014/main" id="{121516E4-EC60-B32D-A057-5651660B41E5}"/>
              </a:ext>
            </a:extLst>
          </p:cNvPr>
          <p:cNvPicPr>
            <a:picLocks noGrp="1" noChangeAspect="1"/>
          </p:cNvPicPr>
          <p:nvPr>
            <p:ph idx="1"/>
          </p:nvPr>
        </p:nvPicPr>
        <p:blipFill>
          <a:blip r:embed="rId3"/>
          <a:stretch>
            <a:fillRect/>
          </a:stretch>
        </p:blipFill>
        <p:spPr>
          <a:xfrm>
            <a:off x="4648201" y="0"/>
            <a:ext cx="7543799" cy="6858000"/>
          </a:xfrm>
        </p:spPr>
      </p:pic>
      <p:sp>
        <p:nvSpPr>
          <p:cNvPr id="6" name="TextBox 5">
            <a:extLst>
              <a:ext uri="{FF2B5EF4-FFF2-40B4-BE49-F238E27FC236}">
                <a16:creationId xmlns:a16="http://schemas.microsoft.com/office/drawing/2014/main" id="{A1FA54D1-E3F5-4919-4CE1-90185DA62D71}"/>
              </a:ext>
            </a:extLst>
          </p:cNvPr>
          <p:cNvSpPr txBox="1"/>
          <p:nvPr/>
        </p:nvSpPr>
        <p:spPr>
          <a:xfrm>
            <a:off x="320634" y="2886076"/>
            <a:ext cx="3743325" cy="2862322"/>
          </a:xfrm>
          <a:prstGeom prst="rect">
            <a:avLst/>
          </a:prstGeom>
          <a:noFill/>
        </p:spPr>
        <p:txBody>
          <a:bodyPr wrap="square" rtlCol="0">
            <a:spAutoFit/>
          </a:bodyPr>
          <a:lstStyle/>
          <a:p>
            <a:pPr marL="285750" indent="-285750">
              <a:buFont typeface="Arial" panose="020B0604020202020204" pitchFamily="34" charset="0"/>
              <a:buChar char="•"/>
            </a:pPr>
            <a:r>
              <a:rPr lang="en-US" sz="2000" dirty="0"/>
              <a:t>2020: ~100M players</a:t>
            </a:r>
          </a:p>
          <a:p>
            <a:pPr marL="285750" indent="-285750">
              <a:buFont typeface="Arial" panose="020B0604020202020204" pitchFamily="34" charset="0"/>
              <a:buChar char="•"/>
            </a:pPr>
            <a:r>
              <a:rPr lang="en-US" sz="2000" dirty="0"/>
              <a:t>2021: ~140M players</a:t>
            </a:r>
          </a:p>
          <a:p>
            <a:pPr marL="285750" indent="-285750">
              <a:buFont typeface="Arial" panose="020B0604020202020204" pitchFamily="34" charset="0"/>
              <a:buChar char="•"/>
            </a:pPr>
            <a:r>
              <a:rPr lang="en-US" sz="2000" dirty="0"/>
              <a:t>Player base begins to drop in 2021</a:t>
            </a:r>
          </a:p>
          <a:p>
            <a:pPr marL="742950" lvl="1" indent="-285750">
              <a:buFont typeface="Arial" panose="020B0604020202020204" pitchFamily="34" charset="0"/>
              <a:buChar char="•"/>
            </a:pPr>
            <a:r>
              <a:rPr lang="en-US" sz="2000" dirty="0"/>
              <a:t>Launch of new games </a:t>
            </a:r>
          </a:p>
          <a:p>
            <a:pPr marL="742950" lvl="1" indent="-285750">
              <a:buFont typeface="Arial" panose="020B0604020202020204" pitchFamily="34" charset="0"/>
              <a:buChar char="•"/>
            </a:pPr>
            <a:r>
              <a:rPr lang="en-US" sz="2000" dirty="0"/>
              <a:t>Small Spikes of increase mid-2020 and 2021</a:t>
            </a:r>
          </a:p>
          <a:p>
            <a:pPr marL="742950" lvl="1" indent="-285750">
              <a:buFont typeface="Arial" panose="020B0604020202020204" pitchFamily="34" charset="0"/>
              <a:buChar char="•"/>
            </a:pPr>
            <a:r>
              <a:rPr lang="en-US" sz="2000" dirty="0"/>
              <a:t>In-game content, engagement for players</a:t>
            </a:r>
          </a:p>
        </p:txBody>
      </p:sp>
      <p:sp>
        <p:nvSpPr>
          <p:cNvPr id="7" name="TextBox 6">
            <a:extLst>
              <a:ext uri="{FF2B5EF4-FFF2-40B4-BE49-F238E27FC236}">
                <a16:creationId xmlns:a16="http://schemas.microsoft.com/office/drawing/2014/main" id="{4421ED67-249B-2338-E2C4-AC218F726D0E}"/>
              </a:ext>
            </a:extLst>
          </p:cNvPr>
          <p:cNvSpPr txBox="1"/>
          <p:nvPr/>
        </p:nvSpPr>
        <p:spPr>
          <a:xfrm>
            <a:off x="320634" y="1443038"/>
            <a:ext cx="3622716" cy="830997"/>
          </a:xfrm>
          <a:prstGeom prst="rect">
            <a:avLst/>
          </a:prstGeom>
          <a:noFill/>
        </p:spPr>
        <p:txBody>
          <a:bodyPr wrap="square" rtlCol="0">
            <a:spAutoFit/>
          </a:bodyPr>
          <a:lstStyle/>
          <a:p>
            <a:r>
              <a:rPr lang="en-US" sz="2400" b="1" dirty="0"/>
              <a:t>Average Daily Players: 9.8M</a:t>
            </a:r>
          </a:p>
        </p:txBody>
      </p:sp>
      <p:sp>
        <p:nvSpPr>
          <p:cNvPr id="8" name="TextBox 7">
            <a:extLst>
              <a:ext uri="{FF2B5EF4-FFF2-40B4-BE49-F238E27FC236}">
                <a16:creationId xmlns:a16="http://schemas.microsoft.com/office/drawing/2014/main" id="{3FDDF87D-676D-BEFA-24FC-A3587DD39172}"/>
              </a:ext>
            </a:extLst>
          </p:cNvPr>
          <p:cNvSpPr txBox="1"/>
          <p:nvPr/>
        </p:nvSpPr>
        <p:spPr>
          <a:xfrm>
            <a:off x="0" y="6457950"/>
            <a:ext cx="5272088" cy="338554"/>
          </a:xfrm>
          <a:prstGeom prst="rect">
            <a:avLst/>
          </a:prstGeom>
          <a:noFill/>
        </p:spPr>
        <p:txBody>
          <a:bodyPr wrap="square" rtlCol="0">
            <a:spAutoFit/>
          </a:bodyPr>
          <a:lstStyle/>
          <a:p>
            <a:r>
              <a:rPr lang="en-US" sz="1600" dirty="0"/>
              <a:t>Source: </a:t>
            </a:r>
            <a:r>
              <a:rPr lang="en-US" sz="1600" dirty="0" err="1"/>
              <a:t>Kaggle.com</a:t>
            </a:r>
            <a:r>
              <a:rPr lang="en-US" sz="1600" dirty="0"/>
              <a:t>, Apex Legends Monthly Player Base</a:t>
            </a:r>
          </a:p>
        </p:txBody>
      </p:sp>
    </p:spTree>
    <p:extLst>
      <p:ext uri="{BB962C8B-B14F-4D97-AF65-F5344CB8AC3E}">
        <p14:creationId xmlns:p14="http://schemas.microsoft.com/office/powerpoint/2010/main" val="16356162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54" name="Picture 10" descr="Apex Data Mining Explained: Is It Cheating Or Not? - Dataconomy">
            <a:extLst>
              <a:ext uri="{FF2B5EF4-FFF2-40B4-BE49-F238E27FC236}">
                <a16:creationId xmlns:a16="http://schemas.microsoft.com/office/drawing/2014/main" id="{DD7001E5-2D4A-A76C-79FE-1E22E8BBE708}"/>
              </a:ext>
            </a:extLst>
          </p:cNvPr>
          <p:cNvPicPr>
            <a:picLocks noChangeAspect="1" noChangeArrowheads="1"/>
          </p:cNvPicPr>
          <p:nvPr/>
        </p:nvPicPr>
        <p:blipFill>
          <a:blip r:embed="rId2">
            <a:alphaModFix amt="53000"/>
            <a:extLst>
              <a:ext uri="{28A0092B-C50C-407E-A947-70E740481C1C}">
                <a14:useLocalDpi xmlns:a14="http://schemas.microsoft.com/office/drawing/2010/main" val="0"/>
              </a:ext>
            </a:extLst>
          </a:blip>
          <a:srcRect/>
          <a:stretch>
            <a:fillRect/>
          </a:stretch>
        </p:blipFill>
        <p:spPr bwMode="auto">
          <a:xfrm>
            <a:off x="0" y="-1"/>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52B7A186-BB0F-36D2-13AB-887DBCFCEAFC}"/>
              </a:ext>
            </a:extLst>
          </p:cNvPr>
          <p:cNvSpPr>
            <a:spLocks noGrp="1"/>
          </p:cNvSpPr>
          <p:nvPr>
            <p:ph type="title"/>
          </p:nvPr>
        </p:nvSpPr>
        <p:spPr>
          <a:xfrm>
            <a:off x="0" y="-31018"/>
            <a:ext cx="9444038" cy="1325563"/>
          </a:xfrm>
        </p:spPr>
        <p:txBody>
          <a:bodyPr/>
          <a:lstStyle/>
          <a:p>
            <a:r>
              <a:rPr lang="en-US" b="1" dirty="0"/>
              <a:t>Brand &amp; Community</a:t>
            </a:r>
          </a:p>
        </p:txBody>
      </p:sp>
      <p:sp>
        <p:nvSpPr>
          <p:cNvPr id="3" name="Content Placeholder 2">
            <a:extLst>
              <a:ext uri="{FF2B5EF4-FFF2-40B4-BE49-F238E27FC236}">
                <a16:creationId xmlns:a16="http://schemas.microsoft.com/office/drawing/2014/main" id="{0C89D072-DFF3-959D-F514-B619AD74312C}"/>
              </a:ext>
            </a:extLst>
          </p:cNvPr>
          <p:cNvSpPr>
            <a:spLocks noGrp="1"/>
          </p:cNvSpPr>
          <p:nvPr>
            <p:ph idx="1"/>
          </p:nvPr>
        </p:nvSpPr>
        <p:spPr>
          <a:xfrm>
            <a:off x="6096000" y="407892"/>
            <a:ext cx="6095999" cy="3021107"/>
          </a:xfrm>
        </p:spPr>
        <p:txBody>
          <a:bodyPr>
            <a:normAutofit lnSpcReduction="10000"/>
          </a:bodyPr>
          <a:lstStyle/>
          <a:p>
            <a:r>
              <a:rPr lang="en-US" dirty="0"/>
              <a:t>Competitiveness creates a strong fan base</a:t>
            </a:r>
          </a:p>
          <a:p>
            <a:r>
              <a:rPr lang="en-US" dirty="0"/>
              <a:t>Players’ opinions carry a lot of weight with fans</a:t>
            </a:r>
          </a:p>
          <a:p>
            <a:r>
              <a:rPr lang="en-US" dirty="0"/>
              <a:t>Connecting with pro players and content creators will resonate deep with consumers</a:t>
            </a:r>
          </a:p>
        </p:txBody>
      </p:sp>
      <p:pic>
        <p:nvPicPr>
          <p:cNvPr id="6150" name="Picture 6" descr="DarkZero win ALGS Championship 2022 in tense final day | AllGamers">
            <a:extLst>
              <a:ext uri="{FF2B5EF4-FFF2-40B4-BE49-F238E27FC236}">
                <a16:creationId xmlns:a16="http://schemas.microsoft.com/office/drawing/2014/main" id="{14E9138C-5167-815C-2D19-9D312F36B8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690688"/>
            <a:ext cx="5372100" cy="3021107"/>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ALGS doubles down on COVID policy after criticism from players - Dot Esports">
            <a:extLst>
              <a:ext uri="{FF2B5EF4-FFF2-40B4-BE49-F238E27FC236}">
                <a16:creationId xmlns:a16="http://schemas.microsoft.com/office/drawing/2014/main" id="{7A360A76-A26F-5CF1-C08E-11459E49FE6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72100" y="3429000"/>
            <a:ext cx="6819900" cy="3429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6280FA3-508C-97A0-A9CE-F10654A45084}"/>
              </a:ext>
            </a:extLst>
          </p:cNvPr>
          <p:cNvSpPr txBox="1"/>
          <p:nvPr/>
        </p:nvSpPr>
        <p:spPr>
          <a:xfrm>
            <a:off x="171450" y="4886325"/>
            <a:ext cx="5086350" cy="1631216"/>
          </a:xfrm>
          <a:prstGeom prst="rect">
            <a:avLst/>
          </a:prstGeom>
          <a:noFill/>
        </p:spPr>
        <p:txBody>
          <a:bodyPr wrap="square" rtlCol="0">
            <a:spAutoFit/>
          </a:bodyPr>
          <a:lstStyle/>
          <a:p>
            <a:r>
              <a:rPr lang="en-US" sz="2000" dirty="0"/>
              <a:t>Buzz Words from game reviews:</a:t>
            </a:r>
          </a:p>
          <a:p>
            <a:pPr marL="285750" indent="-285750">
              <a:buFont typeface="Arial" panose="020B0604020202020204" pitchFamily="34" charset="0"/>
              <a:buChar char="•"/>
            </a:pPr>
            <a:r>
              <a:rPr lang="en-US" sz="2000" dirty="0">
                <a:solidFill>
                  <a:srgbClr val="C00000"/>
                </a:solidFill>
              </a:rPr>
              <a:t>Competitive</a:t>
            </a:r>
          </a:p>
          <a:p>
            <a:pPr marL="285750" indent="-285750">
              <a:buFont typeface="Arial" panose="020B0604020202020204" pitchFamily="34" charset="0"/>
              <a:buChar char="•"/>
            </a:pPr>
            <a:r>
              <a:rPr lang="en-US" sz="2000" dirty="0">
                <a:solidFill>
                  <a:srgbClr val="C00000"/>
                </a:solidFill>
              </a:rPr>
              <a:t>Fast-paced</a:t>
            </a:r>
          </a:p>
          <a:p>
            <a:pPr marL="285750" indent="-285750">
              <a:buFont typeface="Arial" panose="020B0604020202020204" pitchFamily="34" charset="0"/>
              <a:buChar char="•"/>
            </a:pPr>
            <a:r>
              <a:rPr lang="en-US" sz="2000" dirty="0">
                <a:solidFill>
                  <a:srgbClr val="C00000"/>
                </a:solidFill>
              </a:rPr>
              <a:t>“Sweaty”</a:t>
            </a:r>
          </a:p>
          <a:p>
            <a:pPr marL="285750" indent="-285750">
              <a:buFont typeface="Arial" panose="020B0604020202020204" pitchFamily="34" charset="0"/>
              <a:buChar char="•"/>
            </a:pPr>
            <a:r>
              <a:rPr lang="en-US" sz="2000" dirty="0">
                <a:solidFill>
                  <a:srgbClr val="C00000"/>
                </a:solidFill>
              </a:rPr>
              <a:t> Matchmaking</a:t>
            </a:r>
          </a:p>
        </p:txBody>
      </p:sp>
    </p:spTree>
    <p:extLst>
      <p:ext uri="{BB962C8B-B14F-4D97-AF65-F5344CB8AC3E}">
        <p14:creationId xmlns:p14="http://schemas.microsoft.com/office/powerpoint/2010/main" val="36075604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Apex Data Mining Explained: Is It Cheating Or Not? - Dataconomy">
            <a:extLst>
              <a:ext uri="{FF2B5EF4-FFF2-40B4-BE49-F238E27FC236}">
                <a16:creationId xmlns:a16="http://schemas.microsoft.com/office/drawing/2014/main" id="{8A4FE81E-393B-91A4-6A1D-3D384C592F56}"/>
              </a:ext>
            </a:extLst>
          </p:cNvPr>
          <p:cNvPicPr>
            <a:picLocks noChangeAspect="1" noChangeArrowheads="1"/>
          </p:cNvPicPr>
          <p:nvPr/>
        </p:nvPicPr>
        <p:blipFill>
          <a:blip r:embed="rId2">
            <a:alphaModFix amt="43000"/>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A0A0CCC-A84A-EB19-D9C9-B7FA0D3B86FF}"/>
              </a:ext>
            </a:extLst>
          </p:cNvPr>
          <p:cNvSpPr>
            <a:spLocks noGrp="1"/>
          </p:cNvSpPr>
          <p:nvPr>
            <p:ph type="title"/>
          </p:nvPr>
        </p:nvSpPr>
        <p:spPr/>
        <p:txBody>
          <a:bodyPr/>
          <a:lstStyle/>
          <a:p>
            <a:r>
              <a:rPr lang="en-US" b="1" dirty="0"/>
              <a:t>Professional Players</a:t>
            </a:r>
          </a:p>
        </p:txBody>
      </p:sp>
      <p:pic>
        <p:nvPicPr>
          <p:cNvPr id="5" name="Content Placeholder 4" descr="Map&#10;&#10;Description automatically generated">
            <a:extLst>
              <a:ext uri="{FF2B5EF4-FFF2-40B4-BE49-F238E27FC236}">
                <a16:creationId xmlns:a16="http://schemas.microsoft.com/office/drawing/2014/main" id="{0AB0A6D5-F7E4-4187-EA5C-3085BE673C37}"/>
              </a:ext>
            </a:extLst>
          </p:cNvPr>
          <p:cNvPicPr>
            <a:picLocks noGrp="1" noChangeAspect="1"/>
          </p:cNvPicPr>
          <p:nvPr>
            <p:ph idx="1"/>
          </p:nvPr>
        </p:nvPicPr>
        <p:blipFill>
          <a:blip r:embed="rId3"/>
          <a:stretch>
            <a:fillRect/>
          </a:stretch>
        </p:blipFill>
        <p:spPr>
          <a:xfrm>
            <a:off x="3453507" y="1581410"/>
            <a:ext cx="8513961" cy="4863601"/>
          </a:xfrm>
        </p:spPr>
      </p:pic>
      <p:sp>
        <p:nvSpPr>
          <p:cNvPr id="6" name="TextBox 5">
            <a:extLst>
              <a:ext uri="{FF2B5EF4-FFF2-40B4-BE49-F238E27FC236}">
                <a16:creationId xmlns:a16="http://schemas.microsoft.com/office/drawing/2014/main" id="{E1B85E19-9EB6-1E3D-6D09-655815CD2F5B}"/>
              </a:ext>
            </a:extLst>
          </p:cNvPr>
          <p:cNvSpPr txBox="1"/>
          <p:nvPr/>
        </p:nvSpPr>
        <p:spPr>
          <a:xfrm>
            <a:off x="371475" y="2305051"/>
            <a:ext cx="2857500" cy="3416320"/>
          </a:xfrm>
          <a:prstGeom prst="rect">
            <a:avLst/>
          </a:prstGeom>
          <a:noFill/>
        </p:spPr>
        <p:txBody>
          <a:bodyPr wrap="square" rtlCol="0">
            <a:spAutoFit/>
          </a:bodyPr>
          <a:lstStyle/>
          <a:p>
            <a:pPr marL="285750" indent="-285750">
              <a:buFont typeface="Arial" panose="020B0604020202020204" pitchFamily="34" charset="0"/>
              <a:buChar char="•"/>
            </a:pPr>
            <a:r>
              <a:rPr lang="en-US" sz="2400" dirty="0"/>
              <a:t>Players based in developed/developing countries</a:t>
            </a:r>
          </a:p>
          <a:p>
            <a:pPr marL="285750" indent="-285750">
              <a:buFont typeface="Arial" panose="020B0604020202020204" pitchFamily="34" charset="0"/>
              <a:buChar char="•"/>
            </a:pPr>
            <a:r>
              <a:rPr lang="en-US" sz="2400" dirty="0"/>
              <a:t>North/South America make up ~35% of players</a:t>
            </a:r>
          </a:p>
          <a:p>
            <a:pPr marL="285750" indent="-285750">
              <a:buFont typeface="Arial" panose="020B0604020202020204" pitchFamily="34" charset="0"/>
              <a:buChar char="•"/>
            </a:pPr>
            <a:r>
              <a:rPr lang="en-US" sz="2400" dirty="0"/>
              <a:t> 1 of every 3 players belong to an organization</a:t>
            </a:r>
          </a:p>
        </p:txBody>
      </p:sp>
      <p:sp>
        <p:nvSpPr>
          <p:cNvPr id="7" name="TextBox 6">
            <a:extLst>
              <a:ext uri="{FF2B5EF4-FFF2-40B4-BE49-F238E27FC236}">
                <a16:creationId xmlns:a16="http://schemas.microsoft.com/office/drawing/2014/main" id="{3EBDD31A-DE7C-E444-ABCC-E56BDE0C5635}"/>
              </a:ext>
            </a:extLst>
          </p:cNvPr>
          <p:cNvSpPr txBox="1"/>
          <p:nvPr/>
        </p:nvSpPr>
        <p:spPr>
          <a:xfrm>
            <a:off x="0" y="6457950"/>
            <a:ext cx="5272088" cy="338554"/>
          </a:xfrm>
          <a:prstGeom prst="rect">
            <a:avLst/>
          </a:prstGeom>
          <a:noFill/>
        </p:spPr>
        <p:txBody>
          <a:bodyPr wrap="square" rtlCol="0">
            <a:spAutoFit/>
          </a:bodyPr>
          <a:lstStyle/>
          <a:p>
            <a:r>
              <a:rPr lang="en-US" sz="1600" dirty="0"/>
              <a:t>Source: Jonathan </a:t>
            </a:r>
            <a:r>
              <a:rPr lang="en-US" sz="1600" dirty="0" err="1"/>
              <a:t>Bouchet</a:t>
            </a:r>
            <a:r>
              <a:rPr lang="en-US" sz="1600" dirty="0"/>
              <a:t>, Apex Legends </a:t>
            </a:r>
            <a:r>
              <a:rPr lang="en-US" sz="1600" dirty="0" err="1"/>
              <a:t>player_info</a:t>
            </a:r>
            <a:endParaRPr lang="en-US" sz="1600" dirty="0"/>
          </a:p>
        </p:txBody>
      </p:sp>
    </p:spTree>
    <p:extLst>
      <p:ext uri="{BB962C8B-B14F-4D97-AF65-F5344CB8AC3E}">
        <p14:creationId xmlns:p14="http://schemas.microsoft.com/office/powerpoint/2010/main" val="6786040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Apex Legends Season 16 is reworking the Legends class system, and adding a  new TDM game mode | Rock Paper Shotgun">
            <a:extLst>
              <a:ext uri="{FF2B5EF4-FFF2-40B4-BE49-F238E27FC236}">
                <a16:creationId xmlns:a16="http://schemas.microsoft.com/office/drawing/2014/main" id="{DA663F99-9F01-D4D8-5400-62A6F222CB76}"/>
              </a:ext>
            </a:extLst>
          </p:cNvPr>
          <p:cNvPicPr>
            <a:picLocks noChangeAspect="1" noChangeArrowheads="1"/>
          </p:cNvPicPr>
          <p:nvPr/>
        </p:nvPicPr>
        <p:blipFill>
          <a:blip r:embed="rId2">
            <a:alphaModFix amt="26000"/>
            <a:extLst>
              <a:ext uri="{28A0092B-C50C-407E-A947-70E740481C1C}">
                <a14:useLocalDpi xmlns:a14="http://schemas.microsoft.com/office/drawing/2010/main" val="0"/>
              </a:ext>
            </a:extLst>
          </a:blip>
          <a:srcRect/>
          <a:stretch>
            <a:fillRect/>
          </a:stretch>
        </p:blipFill>
        <p:spPr bwMode="auto">
          <a:xfrm>
            <a:off x="0" y="0"/>
            <a:ext cx="12192000" cy="682752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FE3678F-BBD2-88AD-8A63-DA1415259065}"/>
              </a:ext>
            </a:extLst>
          </p:cNvPr>
          <p:cNvSpPr>
            <a:spLocks noGrp="1"/>
          </p:cNvSpPr>
          <p:nvPr>
            <p:ph type="title"/>
          </p:nvPr>
        </p:nvSpPr>
        <p:spPr/>
        <p:txBody>
          <a:bodyPr/>
          <a:lstStyle/>
          <a:p>
            <a:r>
              <a:rPr lang="en-US" b="1" dirty="0"/>
              <a:t>Conclusion</a:t>
            </a:r>
          </a:p>
        </p:txBody>
      </p:sp>
      <p:sp>
        <p:nvSpPr>
          <p:cNvPr id="3" name="Content Placeholder 2">
            <a:extLst>
              <a:ext uri="{FF2B5EF4-FFF2-40B4-BE49-F238E27FC236}">
                <a16:creationId xmlns:a16="http://schemas.microsoft.com/office/drawing/2014/main" id="{52EF6745-C0F6-4D02-A8EE-A0FCE50F2A8C}"/>
              </a:ext>
            </a:extLst>
          </p:cNvPr>
          <p:cNvSpPr>
            <a:spLocks noGrp="1"/>
          </p:cNvSpPr>
          <p:nvPr>
            <p:ph idx="1"/>
          </p:nvPr>
        </p:nvSpPr>
        <p:spPr>
          <a:xfrm>
            <a:off x="838200" y="2141537"/>
            <a:ext cx="10515600" cy="4351338"/>
          </a:xfrm>
        </p:spPr>
        <p:txBody>
          <a:bodyPr/>
          <a:lstStyle/>
          <a:p>
            <a:r>
              <a:rPr lang="en-US" sz="3200" dirty="0"/>
              <a:t>Apex Legends did well retaining its player base in early stages</a:t>
            </a:r>
          </a:p>
          <a:p>
            <a:r>
              <a:rPr lang="en-US" sz="3200" dirty="0"/>
              <a:t>As new games come out, more gaming options become available and consumers are looking for alternatives</a:t>
            </a:r>
          </a:p>
          <a:p>
            <a:r>
              <a:rPr lang="en-US" sz="3200" dirty="0"/>
              <a:t>Focusing on reconnecting with creators and the community will help build loyalty among consumers</a:t>
            </a:r>
          </a:p>
          <a:p>
            <a:r>
              <a:rPr lang="en-US" sz="3200" dirty="0"/>
              <a:t>Spokespeople for the game are moving to other games to play as Battle-Royale modes are becoming less popular</a:t>
            </a:r>
          </a:p>
          <a:p>
            <a:endParaRPr lang="en-US" dirty="0"/>
          </a:p>
          <a:p>
            <a:endParaRPr lang="en-US" dirty="0"/>
          </a:p>
        </p:txBody>
      </p:sp>
    </p:spTree>
    <p:extLst>
      <p:ext uri="{BB962C8B-B14F-4D97-AF65-F5344CB8AC3E}">
        <p14:creationId xmlns:p14="http://schemas.microsoft.com/office/powerpoint/2010/main" val="11934962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Apex Legends' wants cross-progress &quot;sooner than later&quot;">
            <a:extLst>
              <a:ext uri="{FF2B5EF4-FFF2-40B4-BE49-F238E27FC236}">
                <a16:creationId xmlns:a16="http://schemas.microsoft.com/office/drawing/2014/main" id="{97E27342-407A-B800-3A3A-A3D2FB8D239D}"/>
              </a:ext>
            </a:extLst>
          </p:cNvPr>
          <p:cNvPicPr>
            <a:picLocks noChangeAspect="1" noChangeArrowheads="1"/>
          </p:cNvPicPr>
          <p:nvPr/>
        </p:nvPicPr>
        <p:blipFill>
          <a:blip r:embed="rId2">
            <a:alphaModFix amt="35000"/>
            <a:extLst>
              <a:ext uri="{28A0092B-C50C-407E-A947-70E740481C1C}">
                <a14:useLocalDpi xmlns:a14="http://schemas.microsoft.com/office/drawing/2010/main" val="0"/>
              </a:ext>
            </a:extLst>
          </a:blip>
          <a:srcRect/>
          <a:stretch>
            <a:fillRect/>
          </a:stretch>
        </p:blipFill>
        <p:spPr bwMode="auto">
          <a:xfrm>
            <a:off x="-1" y="19962"/>
            <a:ext cx="12192001" cy="683803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2C91F9FD-23E0-9391-3B40-D7CA51042C1E}"/>
              </a:ext>
            </a:extLst>
          </p:cNvPr>
          <p:cNvSpPr>
            <a:spLocks noGrp="1"/>
          </p:cNvSpPr>
          <p:nvPr>
            <p:ph type="title"/>
          </p:nvPr>
        </p:nvSpPr>
        <p:spPr/>
        <p:txBody>
          <a:bodyPr/>
          <a:lstStyle/>
          <a:p>
            <a:r>
              <a:rPr lang="en-US" b="1" dirty="0"/>
              <a:t>Next Steps</a:t>
            </a:r>
          </a:p>
        </p:txBody>
      </p:sp>
      <p:sp>
        <p:nvSpPr>
          <p:cNvPr id="3" name="Content Placeholder 2">
            <a:extLst>
              <a:ext uri="{FF2B5EF4-FFF2-40B4-BE49-F238E27FC236}">
                <a16:creationId xmlns:a16="http://schemas.microsoft.com/office/drawing/2014/main" id="{5F72E8C0-397C-F0B9-DE6A-0C932662A01E}"/>
              </a:ext>
            </a:extLst>
          </p:cNvPr>
          <p:cNvSpPr>
            <a:spLocks noGrp="1"/>
          </p:cNvSpPr>
          <p:nvPr>
            <p:ph idx="1"/>
          </p:nvPr>
        </p:nvSpPr>
        <p:spPr/>
        <p:txBody>
          <a:bodyPr/>
          <a:lstStyle/>
          <a:p>
            <a:r>
              <a:rPr lang="en-US" dirty="0"/>
              <a:t>Follow-up with spokespersons for the games with surveys to be completed with audiences on Twitch</a:t>
            </a:r>
          </a:p>
          <a:p>
            <a:pPr lvl="1"/>
            <a:r>
              <a:rPr lang="en-US" dirty="0"/>
              <a:t>Create a sense of inclusiveness to the community</a:t>
            </a:r>
          </a:p>
          <a:p>
            <a:r>
              <a:rPr lang="en-US" dirty="0"/>
              <a:t>Develop a new game mode that is not Battle-Royale style</a:t>
            </a:r>
          </a:p>
          <a:p>
            <a:r>
              <a:rPr lang="en-US" dirty="0"/>
              <a:t>Work on penetrating the markets within Europe, Middle East and Australia</a:t>
            </a:r>
          </a:p>
          <a:p>
            <a:r>
              <a:rPr lang="en-US" dirty="0"/>
              <a:t>Incentivize players to return to the game through “Freemium” content and an updated matchmaking algorithms</a:t>
            </a:r>
          </a:p>
        </p:txBody>
      </p:sp>
    </p:spTree>
    <p:extLst>
      <p:ext uri="{BB962C8B-B14F-4D97-AF65-F5344CB8AC3E}">
        <p14:creationId xmlns:p14="http://schemas.microsoft.com/office/powerpoint/2010/main" val="37576471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Apex Legends' wants cross-progress &quot;sooner than later&quot;">
            <a:extLst>
              <a:ext uri="{FF2B5EF4-FFF2-40B4-BE49-F238E27FC236}">
                <a16:creationId xmlns:a16="http://schemas.microsoft.com/office/drawing/2014/main" id="{7C77382A-DA05-1507-3923-FFFA257FFD0D}"/>
              </a:ext>
            </a:extLst>
          </p:cNvPr>
          <p:cNvPicPr>
            <a:picLocks noChangeAspect="1" noChangeArrowheads="1"/>
          </p:cNvPicPr>
          <p:nvPr/>
        </p:nvPicPr>
        <p:blipFill>
          <a:blip r:embed="rId2">
            <a:alphaModFix amt="35000"/>
            <a:extLst>
              <a:ext uri="{28A0092B-C50C-407E-A947-70E740481C1C}">
                <a14:useLocalDpi xmlns:a14="http://schemas.microsoft.com/office/drawing/2010/main" val="0"/>
              </a:ext>
            </a:extLst>
          </a:blip>
          <a:srcRect/>
          <a:stretch>
            <a:fillRect/>
          </a:stretch>
        </p:blipFill>
        <p:spPr bwMode="auto">
          <a:xfrm>
            <a:off x="-1" y="19962"/>
            <a:ext cx="12192001" cy="683803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76373AD1-68D4-798A-EBD4-326CA03B88E6}"/>
              </a:ext>
            </a:extLst>
          </p:cNvPr>
          <p:cNvSpPr>
            <a:spLocks noGrp="1"/>
          </p:cNvSpPr>
          <p:nvPr>
            <p:ph type="ctrTitle"/>
          </p:nvPr>
        </p:nvSpPr>
        <p:spPr/>
        <p:txBody>
          <a:bodyPr>
            <a:normAutofit/>
          </a:bodyPr>
          <a:lstStyle/>
          <a:p>
            <a:r>
              <a:rPr lang="en-US" sz="7200" b="1" dirty="0"/>
              <a:t>Thank You!</a:t>
            </a:r>
          </a:p>
        </p:txBody>
      </p:sp>
      <p:sp>
        <p:nvSpPr>
          <p:cNvPr id="3" name="Subtitle 2">
            <a:extLst>
              <a:ext uri="{FF2B5EF4-FFF2-40B4-BE49-F238E27FC236}">
                <a16:creationId xmlns:a16="http://schemas.microsoft.com/office/drawing/2014/main" id="{210C3117-E902-9ACF-E261-A10E7EB29962}"/>
              </a:ext>
            </a:extLst>
          </p:cNvPr>
          <p:cNvSpPr>
            <a:spLocks noGrp="1"/>
          </p:cNvSpPr>
          <p:nvPr>
            <p:ph type="subTitle" idx="1"/>
          </p:nvPr>
        </p:nvSpPr>
        <p:spPr/>
        <p:txBody>
          <a:bodyPr>
            <a:normAutofit/>
          </a:bodyPr>
          <a:lstStyle/>
          <a:p>
            <a:r>
              <a:rPr lang="en-US" sz="3600" b="1" dirty="0"/>
              <a:t>Questions?</a:t>
            </a:r>
          </a:p>
        </p:txBody>
      </p:sp>
    </p:spTree>
    <p:extLst>
      <p:ext uri="{BB962C8B-B14F-4D97-AF65-F5344CB8AC3E}">
        <p14:creationId xmlns:p14="http://schemas.microsoft.com/office/powerpoint/2010/main" val="2033866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189</TotalTime>
  <Words>396</Words>
  <Application>Microsoft Macintosh PowerPoint</Application>
  <PresentationFormat>Widescreen</PresentationFormat>
  <Paragraphs>45</Paragraphs>
  <Slides>9</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vt:i4>
      </vt:variant>
    </vt:vector>
  </HeadingPairs>
  <TitlesOfParts>
    <vt:vector size="13" baseType="lpstr">
      <vt:lpstr>Arial</vt:lpstr>
      <vt:lpstr>Calibri</vt:lpstr>
      <vt:lpstr>Calibri Light</vt:lpstr>
      <vt:lpstr>Office Theme</vt:lpstr>
      <vt:lpstr>Analysis by Aaron Kerestes</vt:lpstr>
      <vt:lpstr>About the Analyst</vt:lpstr>
      <vt:lpstr>The Scenario</vt:lpstr>
      <vt:lpstr>What does the data say?</vt:lpstr>
      <vt:lpstr>Brand &amp; Community</vt:lpstr>
      <vt:lpstr>Professional Players</vt:lpstr>
      <vt:lpstr>Conclusion</vt:lpstr>
      <vt:lpstr>Next Steps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Apex Legends</dc:title>
  <dc:creator>Aaron Kerestes</dc:creator>
  <cp:lastModifiedBy>Aaron Kerestes</cp:lastModifiedBy>
  <cp:revision>8</cp:revision>
  <dcterms:created xsi:type="dcterms:W3CDTF">2023-03-02T22:41:35Z</dcterms:created>
  <dcterms:modified xsi:type="dcterms:W3CDTF">2023-03-03T01:50:48Z</dcterms:modified>
</cp:coreProperties>
</file>